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2"/>
  </p:notesMasterIdLst>
  <p:sldIdLst>
    <p:sldId id="258" r:id="rId2"/>
    <p:sldId id="476" r:id="rId3"/>
    <p:sldId id="475" r:id="rId4"/>
    <p:sldId id="473" r:id="rId5"/>
    <p:sldId id="483" r:id="rId6"/>
    <p:sldId id="480" r:id="rId7"/>
    <p:sldId id="484" r:id="rId8"/>
    <p:sldId id="479" r:id="rId9"/>
    <p:sldId id="485" r:id="rId10"/>
    <p:sldId id="482" r:id="rId11"/>
    <p:sldId id="493" r:id="rId12"/>
    <p:sldId id="384" r:id="rId13"/>
    <p:sldId id="498" r:id="rId14"/>
    <p:sldId id="439" r:id="rId15"/>
    <p:sldId id="468" r:id="rId16"/>
    <p:sldId id="467" r:id="rId17"/>
    <p:sldId id="453" r:id="rId18"/>
    <p:sldId id="461" r:id="rId19"/>
    <p:sldId id="462" r:id="rId20"/>
    <p:sldId id="496" r:id="rId21"/>
    <p:sldId id="425" r:id="rId22"/>
    <p:sldId id="466" r:id="rId23"/>
    <p:sldId id="495" r:id="rId24"/>
    <p:sldId id="494" r:id="rId25"/>
    <p:sldId id="443" r:id="rId26"/>
    <p:sldId id="464" r:id="rId27"/>
    <p:sldId id="418" r:id="rId28"/>
    <p:sldId id="469" r:id="rId29"/>
    <p:sldId id="478" r:id="rId30"/>
    <p:sldId id="460" r:id="rId31"/>
    <p:sldId id="481" r:id="rId32"/>
    <p:sldId id="490" r:id="rId33"/>
    <p:sldId id="491" r:id="rId34"/>
    <p:sldId id="492" r:id="rId35"/>
    <p:sldId id="486" r:id="rId36"/>
    <p:sldId id="487" r:id="rId37"/>
    <p:sldId id="435" r:id="rId38"/>
    <p:sldId id="488" r:id="rId39"/>
    <p:sldId id="489" r:id="rId40"/>
    <p:sldId id="400" r:id="rId41"/>
    <p:sldId id="497" r:id="rId42"/>
    <p:sldId id="455" r:id="rId43"/>
    <p:sldId id="456" r:id="rId44"/>
    <p:sldId id="457" r:id="rId45"/>
    <p:sldId id="458" r:id="rId46"/>
    <p:sldId id="454" r:id="rId47"/>
    <p:sldId id="459" r:id="rId48"/>
    <p:sldId id="470" r:id="rId49"/>
    <p:sldId id="452" r:id="rId50"/>
    <p:sldId id="472" r:id="rId51"/>
    <p:sldId id="416" r:id="rId52"/>
    <p:sldId id="440" r:id="rId53"/>
    <p:sldId id="406" r:id="rId54"/>
    <p:sldId id="411" r:id="rId55"/>
    <p:sldId id="441" r:id="rId56"/>
    <p:sldId id="405" r:id="rId57"/>
    <p:sldId id="450" r:id="rId58"/>
    <p:sldId id="446" r:id="rId59"/>
    <p:sldId id="338" r:id="rId60"/>
    <p:sldId id="336" r:id="rId61"/>
    <p:sldId id="327" r:id="rId62"/>
    <p:sldId id="330" r:id="rId63"/>
    <p:sldId id="521" r:id="rId64"/>
    <p:sldId id="442" r:id="rId65"/>
    <p:sldId id="499" r:id="rId66"/>
    <p:sldId id="501" r:id="rId67"/>
    <p:sldId id="504" r:id="rId68"/>
    <p:sldId id="516" r:id="rId69"/>
    <p:sldId id="517" r:id="rId70"/>
    <p:sldId id="519" r:id="rId7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D98205"/>
    <a:srgbClr val="0066CC"/>
    <a:srgbClr val="F0CD9C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4"/>
    <p:restoredTop sz="91492"/>
  </p:normalViewPr>
  <p:slideViewPr>
    <p:cSldViewPr snapToGrid="0">
      <p:cViewPr varScale="1">
        <p:scale>
          <a:sx n="98" d="100"/>
          <a:sy n="98" d="100"/>
        </p:scale>
        <p:origin x="200" y="52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11/12/25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66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F6A4-8D22-F60E-9701-2D6BB3F6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7F5DB-3E21-20D8-EFA0-879EDE5E8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D2491-8803-1B5B-D036-13B38170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3263-28D6-5069-9D2F-929EF221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58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417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92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60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hyperlink" Target="https://user-web.icecube.wisc.edu/~pgutjahr/PromptMuons/Index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hyperlink" Target="https://user-web.icecube.wisc.edu/~pgutjahr/PromptMuons/docs/Selection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8.png"/><Relationship Id="rId4" Type="http://schemas.openxmlformats.org/officeDocument/2006/relationships/image" Target="../media/image160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.sissa.it/501/281/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7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3.png"/><Relationship Id="rId7" Type="http://schemas.openxmlformats.org/officeDocument/2006/relationships/image" Target="../media/image20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8.png"/><Relationship Id="rId7" Type="http://schemas.openxmlformats.org/officeDocument/2006/relationships/image" Target="../media/image20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3.png"/><Relationship Id="rId7" Type="http://schemas.openxmlformats.org/officeDocument/2006/relationships/image" Target="../media/image2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580.png"/><Relationship Id="rId5" Type="http://schemas.openxmlformats.org/officeDocument/2006/relationships/image" Target="../media/image109.png"/><Relationship Id="rId10" Type="http://schemas.openxmlformats.org/officeDocument/2006/relationships/image" Target="../media/image440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7.png"/><Relationship Id="rId4" Type="http://schemas.openxmlformats.org/officeDocument/2006/relationships/image" Target="../media/image12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28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3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138.png"/><Relationship Id="rId4" Type="http://schemas.openxmlformats.org/officeDocument/2006/relationships/image" Target="../media/image20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cecube/dnn_reco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4"/>
            <a:ext cx="4583007" cy="4296137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24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Unblinding</a:t>
            </a:r>
            <a: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Request:</a:t>
            </a:r>
            <a:b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2000" b="1" dirty="0"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Analysis Call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November 20,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AAE11A-A84C-F008-0C58-E1102A7FF6F6}"/>
              </a:ext>
            </a:extLst>
          </p:cNvPr>
          <p:cNvSpPr txBox="1"/>
          <p:nvPr/>
        </p:nvSpPr>
        <p:spPr>
          <a:xfrm>
            <a:off x="10593659" y="5344515"/>
            <a:ext cx="1950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 page</a:t>
            </a:r>
            <a:endParaRPr lang="en-US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E6B9B-EAEC-1568-E006-AD9DBB7D873E}"/>
              </a:ext>
            </a:extLst>
          </p:cNvPr>
          <p:cNvSpPr txBox="1"/>
          <p:nvPr/>
        </p:nvSpPr>
        <p:spPr>
          <a:xfrm>
            <a:off x="10593659" y="4488039"/>
            <a:ext cx="1374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WG: Dennis</a:t>
            </a:r>
          </a:p>
          <a:p>
            <a:r>
              <a:rPr lang="en-US" dirty="0"/>
              <a:t>Coll.: Anatoli</a:t>
            </a:r>
          </a:p>
          <a:p>
            <a:r>
              <a:rPr lang="en-US" dirty="0"/>
              <a:t>Tech: Karolin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4A3717A-1491-3881-AC9C-F2374F97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91" y="4051246"/>
            <a:ext cx="4142065" cy="279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E4500-07D3-6C57-6B81-69DD15D4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842" y="-114377"/>
            <a:ext cx="11508010" cy="742315"/>
          </a:xfrm>
        </p:spPr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69722-CEA8-EB0D-EE88-44F79A82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824" y="6460640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9F04AC-1CF4-41A4-5A51-DFFD177F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6" y="1006771"/>
            <a:ext cx="3857778" cy="2822871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A37B928-D10B-A48A-92B2-F1DFE8C8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11" y="1006771"/>
            <a:ext cx="3857778" cy="2822872"/>
          </a:xfrm>
          <a:prstGeom prst="rect">
            <a:avLst/>
          </a:prstGeom>
        </p:spPr>
      </p:pic>
      <p:pic>
        <p:nvPicPr>
          <p:cNvPr id="8" name="Picture 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B1321701-25FA-ECAF-0192-90D8D5CF9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246" y="1006771"/>
            <a:ext cx="3857778" cy="2822872"/>
          </a:xfrm>
          <a:prstGeom prst="rect">
            <a:avLst/>
          </a:prstGeom>
        </p:spPr>
      </p:pic>
      <p:pic>
        <p:nvPicPr>
          <p:cNvPr id="9" name="Picture 8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AE21CDF-56E8-506C-D188-2DF9C685C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64" y="4035129"/>
            <a:ext cx="3857778" cy="2822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86BF80-05B8-4D80-0A74-5FD40EDAA1D0}"/>
              </a:ext>
            </a:extLst>
          </p:cNvPr>
          <p:cNvSpPr txBox="1"/>
          <p:nvPr/>
        </p:nvSpPr>
        <p:spPr>
          <a:xfrm>
            <a:off x="1211514" y="637439"/>
            <a:ext cx="179209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3: </a:t>
            </a:r>
            <a:r>
              <a:rPr lang="en-US" sz="1600" dirty="0" err="1"/>
              <a:t>MuonFilter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203DB-29C4-6015-48B8-54DEA72797D6}"/>
              </a:ext>
            </a:extLst>
          </p:cNvPr>
          <p:cNvSpPr txBox="1"/>
          <p:nvPr/>
        </p:nvSpPr>
        <p:spPr>
          <a:xfrm>
            <a:off x="4167111" y="637439"/>
            <a:ext cx="3857916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4: E &gt; 500 TeV bundle Energy a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BDAD1-EF00-B37C-391C-41790C055F02}"/>
              </a:ext>
            </a:extLst>
          </p:cNvPr>
          <p:cNvSpPr txBox="1"/>
          <p:nvPr/>
        </p:nvSpPr>
        <p:spPr>
          <a:xfrm>
            <a:off x="8780585" y="648077"/>
            <a:ext cx="2924775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5: 23 Data/MC Quality Cuts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8684FDD-D731-3C25-2361-7DA1252C509E}"/>
              </a:ext>
            </a:extLst>
          </p:cNvPr>
          <p:cNvSpPr/>
          <p:nvPr/>
        </p:nvSpPr>
        <p:spPr>
          <a:xfrm>
            <a:off x="106977" y="4827045"/>
            <a:ext cx="695912" cy="287383"/>
          </a:xfrm>
          <a:prstGeom prst="rightArrow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E817-BE57-3BE2-0BE3-F8936BB581B8}"/>
              </a:ext>
            </a:extLst>
          </p:cNvPr>
          <p:cNvSpPr txBox="1"/>
          <p:nvPr/>
        </p:nvSpPr>
        <p:spPr>
          <a:xfrm>
            <a:off x="8165876" y="89329"/>
            <a:ext cx="178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Details: </a:t>
            </a:r>
            <a:r>
              <a:rPr lang="en-US" sz="1400" dirty="0">
                <a:hlinkClick r:id="rId7"/>
              </a:rPr>
              <a:t>wiki/selection</a:t>
            </a:r>
            <a:endParaRPr lang="en-US" sz="1400" dirty="0"/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7BC49053-C9C6-A611-DCB7-DD0C1343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/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  <m:r>
                      <a:rPr lang="de-DE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&gt;40 %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B465839-CDC4-D067-1B0F-027F2EB462E3}"/>
              </a:ext>
            </a:extLst>
          </p:cNvPr>
          <p:cNvSpPr txBox="1"/>
          <p:nvPr/>
        </p:nvSpPr>
        <p:spPr>
          <a:xfrm>
            <a:off x="8423046" y="3761870"/>
            <a:ext cx="183755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Final Level: L &gt; 40 %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B0002-2CE8-7C1A-1C3C-1EC40A46F084}"/>
              </a:ext>
            </a:extLst>
          </p:cNvPr>
          <p:cNvSpPr txBox="1"/>
          <p:nvPr/>
        </p:nvSpPr>
        <p:spPr>
          <a:xfrm>
            <a:off x="4652843" y="6396335"/>
            <a:ext cx="288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*numbers in brackets mark a scaling factor </a:t>
            </a:r>
          </a:p>
          <a:p>
            <a:r>
              <a:rPr lang="en-US" sz="1200" dirty="0">
                <a:solidFill>
                  <a:srgbClr val="A5A5A5"/>
                </a:solidFill>
              </a:rPr>
              <a:t>to match the total number of data events</a:t>
            </a:r>
          </a:p>
        </p:txBody>
      </p:sp>
    </p:spTree>
    <p:extLst>
      <p:ext uri="{BB962C8B-B14F-4D97-AF65-F5344CB8AC3E}">
        <p14:creationId xmlns:p14="http://schemas.microsoft.com/office/powerpoint/2010/main" val="226457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FFB1C-61AF-D2CD-18AF-27E873B5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BBC0-9951-5620-FB23-C43CBFD3F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EE267-B3C7-4C82-2F3B-9DF5253BB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9605-0A71-22A1-4739-B145781D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D85F5-5984-2002-6C78-32CF2803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C58D89D-6390-BCD2-BC19-7F7558D4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1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BC9694-65BB-915D-3A29-9A6B78B1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436" y="2816270"/>
            <a:ext cx="5237854" cy="383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6B1EB7-2691-8F48-04B8-2ED1759C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571" y="404314"/>
            <a:ext cx="4237429" cy="3193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013DB-2DC3-18AE-1093-C6B945E9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571" y="3495246"/>
            <a:ext cx="4237428" cy="3193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5C1EE-2BB4-965A-850B-C47B1655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SnowStrom</a:t>
            </a:r>
            <a:r>
              <a:rPr lang="en-US" dirty="0"/>
              <a:t> In-Ice Systematics</a:t>
            </a:r>
          </a:p>
        </p:txBody>
      </p:sp>
      <p:pic>
        <p:nvPicPr>
          <p:cNvPr id="8" name="Content Placeholder 7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AC5446D3-736C-D297-2EEA-F27E56310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5510" y="1107440"/>
            <a:ext cx="4883690" cy="15818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43797-7964-8ADD-E577-C41CF447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638" y="6539231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FDED69C-2CCA-CAA8-440E-8EC708D6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A0BD1-5645-2E8D-711E-1071B478EF90}"/>
              </a:ext>
            </a:extLst>
          </p:cNvPr>
          <p:cNvSpPr txBox="1"/>
          <p:nvPr/>
        </p:nvSpPr>
        <p:spPr>
          <a:xfrm>
            <a:off x="0" y="2829494"/>
            <a:ext cx="308186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Parameterize impact of </a:t>
            </a:r>
            <a:br>
              <a:rPr lang="en-US" dirty="0"/>
            </a:br>
            <a:r>
              <a:rPr lang="en-US" dirty="0"/>
              <a:t>systematic for each proxy </a:t>
            </a:r>
            <a:br>
              <a:rPr lang="en-US" dirty="0"/>
            </a:br>
            <a:r>
              <a:rPr lang="en-US" dirty="0"/>
              <a:t>bin (leading muon at entry)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systematics x 20 bins</a:t>
            </a:r>
            <a:br>
              <a:rPr lang="en-US" dirty="0"/>
            </a:br>
            <a:r>
              <a:rPr lang="en-US" dirty="0"/>
              <a:t>= 100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bins have large </a:t>
            </a:r>
            <a:br>
              <a:rPr lang="en-US" dirty="0"/>
            </a:br>
            <a:r>
              <a:rPr lang="en-US" dirty="0"/>
              <a:t>uncertainties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set to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Mainly impacted by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Absorption and DOM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efficiency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Included as nuisance </a:t>
            </a:r>
            <a:br>
              <a:rPr lang="en-US" dirty="0">
                <a:solidFill>
                  <a:srgbClr val="74B942"/>
                </a:solidFill>
                <a:sym typeface="Wingdings" pitchFamily="2" charset="2"/>
              </a:rPr>
            </a:b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parameters in the unfolding</a:t>
            </a:r>
            <a:endParaRPr lang="en-US" dirty="0">
              <a:solidFill>
                <a:srgbClr val="74B9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7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801" y="220166"/>
            <a:ext cx="4022296" cy="2262542"/>
          </a:xfrm>
          <a:prstGeom prst="rect">
            <a:avLst/>
          </a:prstGeom>
        </p:spPr>
      </p:pic>
      <p:pic>
        <p:nvPicPr>
          <p:cNvPr id="23" name="Picture 22" descr="A graph of a graph&#10;&#10;AI-generated content may be incorrect.">
            <a:extLst>
              <a:ext uri="{FF2B5EF4-FFF2-40B4-BE49-F238E27FC236}">
                <a16:creationId xmlns:a16="http://schemas.microsoft.com/office/drawing/2014/main" id="{E32B0FF0-4A78-E8CF-31D2-6625CF4E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8916"/>
            <a:ext cx="5886917" cy="4307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/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blipFill>
                <a:blip r:embed="rId5"/>
                <a:stretch>
                  <a:fillRect l="-3185" t="-2083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/>
              <p:nvPr/>
            </p:nvSpPr>
            <p:spPr>
              <a:xfrm>
                <a:off x="1761893" y="3642201"/>
                <a:ext cx="3813736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func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3" y="3642201"/>
                <a:ext cx="3813736" cy="404983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/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blipFill>
                <a:blip r:embed="rId7"/>
                <a:stretch>
                  <a:fillRect l="-2239" t="-208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/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C183C44-7633-F5A8-B03F-1BA60F52B247}"/>
              </a:ext>
            </a:extLst>
          </p:cNvPr>
          <p:cNvSpPr txBox="1"/>
          <p:nvPr/>
        </p:nvSpPr>
        <p:spPr>
          <a:xfrm>
            <a:off x="3934546" y="4695967"/>
            <a:ext cx="1408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final level events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D89B8-9F54-787E-0813-4BC17E81635D}"/>
              </a:ext>
            </a:extLst>
          </p:cNvPr>
          <p:cNvSpPr txBox="1"/>
          <p:nvPr/>
        </p:nvSpPr>
        <p:spPr>
          <a:xfrm>
            <a:off x="3934546" y="5596671"/>
            <a:ext cx="1882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generation level events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28B44-1BA8-5999-3C6D-9C8EAA1DAD1A}"/>
              </a:ext>
            </a:extLst>
          </p:cNvPr>
          <p:cNvCxnSpPr>
            <a:stCxn id="15" idx="1"/>
          </p:cNvCxnSpPr>
          <p:nvPr/>
        </p:nvCxnSpPr>
        <p:spPr>
          <a:xfrm flipH="1">
            <a:off x="3581400" y="4849856"/>
            <a:ext cx="353146" cy="257403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62C139-BB4F-F20B-9B74-E0BE0F85953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581400" y="5593519"/>
            <a:ext cx="353146" cy="157041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function&#10;&#10;AI-generated content may be incorrect.">
            <a:extLst>
              <a:ext uri="{FF2B5EF4-FFF2-40B4-BE49-F238E27FC236}">
                <a16:creationId xmlns:a16="http://schemas.microsoft.com/office/drawing/2014/main" id="{508C87FB-750E-0F05-753D-CBED4591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945" y="1"/>
            <a:ext cx="4566083" cy="34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EF423-161D-77A3-D028-5E90ADCC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B7BC-1E1A-D8D1-2C25-7CCFCC26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5C51A-C54A-D35E-9214-F740E69E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183664-6372-EE38-028E-62B364E941DE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648CFF-482D-BF48-3589-E178E0F95948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0308B6-735E-8E38-7E98-5FA2ED8D674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/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regularization 𝜏 with minimal </a:t>
                </a:r>
                <a:br>
                  <a:rPr lang="en-US" dirty="0"/>
                </a:br>
                <a:r>
                  <a:rPr lang="en-US" dirty="0"/>
                  <a:t>bin-to-bin correlation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LLH minimization (unfolding) provides full </a:t>
                </a:r>
                <a:br>
                  <a:rPr lang="en-US" dirty="0"/>
                </a:br>
                <a:r>
                  <a:rPr lang="en-US" dirty="0"/>
                  <a:t>covariance matrix </a:t>
                </a:r>
                <a:r>
                  <a:rPr lang="en-US" i="1" dirty="0"/>
                  <a:t>V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/>
                  <a:t>Minimize global correlation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Fits are only accepted, when </a:t>
                </a:r>
                <a:r>
                  <a:rPr lang="en-US" dirty="0" err="1">
                    <a:ea typeface="Cambria Math" panose="02040503050406030204" pitchFamily="18" charset="0"/>
                  </a:rPr>
                  <a:t>minuit</a:t>
                </a:r>
                <a:r>
                  <a:rPr lang="en-US" dirty="0">
                    <a:ea typeface="Cambria Math" panose="02040503050406030204" pitchFamily="18" charset="0"/>
                  </a:rPr>
                  <a:t> minimization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is valid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Sometimes fits fail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 polynomial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determine</a:t>
                </a:r>
                <a:br>
                  <a:rPr lang="de-DE" dirty="0">
                    <a:ea typeface="Cambria Math" panose="02040503050406030204" pitchFamily="18" charset="0"/>
                  </a:rPr>
                </a:br>
                <a:r>
                  <a:rPr lang="de-DE" dirty="0" err="1">
                    <a:ea typeface="Cambria Math" panose="02040503050406030204" pitchFamily="18" charset="0"/>
                  </a:rPr>
                  <a:t>minimum</a:t>
                </a: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blipFill>
                <a:blip r:embed="rId6"/>
                <a:stretch>
                  <a:fillRect l="-739" t="-637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5CC1157C-55D2-092B-DCFB-8586B62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058648F-AFB4-6EA9-B077-6768C7C82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642" y="3420493"/>
            <a:ext cx="4258493" cy="3437507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2D814AA-1357-027A-1FC2-C0832CEFF02B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>
            <a:off x="9471028" y="1720101"/>
            <a:ext cx="45107" cy="3419146"/>
          </a:xfrm>
          <a:prstGeom prst="curvedConnector3">
            <a:avLst>
              <a:gd name="adj1" fmla="val 5739726"/>
            </a:avLst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57D2EA-13B1-0B7D-44CA-C5264A54804B}"/>
              </a:ext>
            </a:extLst>
          </p:cNvPr>
          <p:cNvSpPr txBox="1"/>
          <p:nvPr/>
        </p:nvSpPr>
        <p:spPr>
          <a:xfrm>
            <a:off x="9680366" y="3084027"/>
            <a:ext cx="2092689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impact of tau variation &lt; 10 %</a:t>
            </a:r>
          </a:p>
          <a:p>
            <a:r>
              <a:rPr lang="en-US" sz="1200" dirty="0">
                <a:sym typeface="Wingdings" pitchFamily="2" charset="2"/>
              </a:rPr>
              <a:t> negligible in comparison to 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      statistical uncertainty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5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E537-66D6-7F5C-F8ED-9D7A3DB0D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“Method Bias”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AE05-40A6-3877-2007-BF00450CB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952C7-74E7-63BC-90E0-0CC3D282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4D03-2AFF-44FA-9F3E-F9BFD8A9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B1244B6-D80E-9558-8476-FB037C6F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0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0180F5-D117-5F04-8D79-8F6ABDF1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73" y="615982"/>
            <a:ext cx="7086453" cy="562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93B20-97A8-3FE2-CBD4-63249F5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Uncertainties: “Unfolding Bias”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9618-B7A0-853A-029E-A786280E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87EBF-6FBF-4DF7-EC38-3A0723DB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A4C95-46BD-D6B7-7382-D7FD00528E62}"/>
              </a:ext>
            </a:extLst>
          </p:cNvPr>
          <p:cNvSpPr txBox="1"/>
          <p:nvPr/>
        </p:nvSpPr>
        <p:spPr>
          <a:xfrm>
            <a:off x="850006" y="1738648"/>
            <a:ext cx="42676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unfolding on H3a, H4a, GSF, GST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Unfold 4 MC weighted datasets for the 4</a:t>
            </a:r>
            <a:br>
              <a:rPr lang="en-US" dirty="0"/>
            </a:br>
            <a:r>
              <a:rPr lang="en-US" dirty="0"/>
              <a:t>primary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each unfolding by its true MC </a:t>
            </a:r>
            <a:br>
              <a:rPr lang="en-US" dirty="0"/>
            </a:br>
            <a:r>
              <a:rPr lang="en-US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 </a:t>
            </a:r>
            <a:r>
              <a:rPr lang="en-US" dirty="0" err="1"/>
              <a:t>unfoldings</a:t>
            </a:r>
            <a:r>
              <a:rPr lang="en-US" dirty="0"/>
              <a:t> in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Ratio of 1 expected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Offset to 1 </a:t>
            </a:r>
            <a:r>
              <a:rPr lang="en-US" dirty="0">
                <a:sym typeface="Wingdings" pitchFamily="2" charset="2"/>
              </a:rPr>
              <a:t> bias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431B9148-9D61-39E3-30C6-7CC1818E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32655-1413-E825-21DD-067EA9ADA607}"/>
              </a:ext>
            </a:extLst>
          </p:cNvPr>
          <p:cNvSpPr txBox="1"/>
          <p:nvPr/>
        </p:nvSpPr>
        <p:spPr>
          <a:xfrm>
            <a:off x="850006" y="5196315"/>
            <a:ext cx="4829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Maximum distance to true distribution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</p:spTree>
    <p:extLst>
      <p:ext uri="{BB962C8B-B14F-4D97-AF65-F5344CB8AC3E}">
        <p14:creationId xmlns:p14="http://schemas.microsoft.com/office/powerpoint/2010/main" val="3924525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7996-4114-C030-E8D4-CDDFAE98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A438A-4AC3-ED1C-EEDB-8906F8BC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B6A6-AD33-C084-8720-BB9EA8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/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C7FB4D-EFEE-F4BC-68EA-78ECA6A76DA8}"/>
              </a:ext>
            </a:extLst>
          </p:cNvPr>
          <p:cNvCxnSpPr/>
          <p:nvPr/>
        </p:nvCxnSpPr>
        <p:spPr>
          <a:xfrm>
            <a:off x="6084053" y="406491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0690A4-12F7-4DB4-DC6F-BD88B1B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68829"/>
            <a:ext cx="4006079" cy="292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B7AFD-858F-475B-D4FE-43EEBF18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4" y="971845"/>
            <a:ext cx="4006079" cy="2926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A784F-B3B1-4FCF-6143-9058B7D2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8" y="3931184"/>
            <a:ext cx="4006079" cy="2926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CDA1B2-5A16-222C-887D-594CC0A2A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73" y="3931184"/>
            <a:ext cx="4006080" cy="2926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1AD45-8EAC-A567-4E58-5DE67A82D8D2}"/>
              </a:ext>
            </a:extLst>
          </p:cNvPr>
          <p:cNvSpPr txBox="1"/>
          <p:nvPr/>
        </p:nvSpPr>
        <p:spPr>
          <a:xfrm>
            <a:off x="8581253" y="3608018"/>
            <a:ext cx="362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All test </a:t>
            </a:r>
            <a:r>
              <a:rPr lang="en-US" dirty="0" err="1">
                <a:solidFill>
                  <a:srgbClr val="74B942"/>
                </a:solidFill>
              </a:rPr>
              <a:t>unfoldings</a:t>
            </a:r>
            <a:r>
              <a:rPr lang="en-US" dirty="0">
                <a:solidFill>
                  <a:srgbClr val="74B942"/>
                </a:solidFill>
              </a:rPr>
              <a:t> agree with the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truth within the uncertainties 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376B865-E1C0-448C-56CD-F11EE665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6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8C9C-8D78-22A0-37D5-E2387E64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/ Best Fit </a:t>
            </a:r>
            <a:r>
              <a:rPr lang="en-US" dirty="0">
                <a:sym typeface="Wingdings" pitchFamily="2" charset="2"/>
              </a:rPr>
              <a:t> Average of 4 </a:t>
            </a:r>
            <a:r>
              <a:rPr lang="en-US" dirty="0" err="1">
                <a:sym typeface="Wingdings" pitchFamily="2" charset="2"/>
              </a:rPr>
              <a:t>Unfoldings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Unfold H3a test dataset with all 4 </a:t>
                </a:r>
                <a:br>
                  <a:rPr lang="en-US" dirty="0"/>
                </a:br>
                <a:r>
                  <a:rPr lang="en-US" dirty="0"/>
                  <a:t>primary models</a:t>
                </a:r>
              </a:p>
              <a:p>
                <a:r>
                  <a:rPr lang="en-US" dirty="0"/>
                  <a:t>Build average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unf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std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FFCC7-6112-DAAF-4D60-1E3C6078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619F-4FC8-2C35-2A7B-8C495883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58A6E-1A52-3CEF-3AFD-38C7BD17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0" y="1180500"/>
            <a:ext cx="6344670" cy="46353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F32129-DA70-1AE6-501A-4D6D484A5A06}"/>
              </a:ext>
            </a:extLst>
          </p:cNvPr>
          <p:cNvCxnSpPr>
            <a:cxnSpLocks/>
          </p:cNvCxnSpPr>
          <p:nvPr/>
        </p:nvCxnSpPr>
        <p:spPr>
          <a:xfrm>
            <a:off x="1827739" y="2246177"/>
            <a:ext cx="16774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C727-FBE4-596A-4FE3-C398EBBBA9B3}"/>
              </a:ext>
            </a:extLst>
          </p:cNvPr>
          <p:cNvCxnSpPr>
            <a:cxnSpLocks/>
          </p:cNvCxnSpPr>
          <p:nvPr/>
        </p:nvCxnSpPr>
        <p:spPr>
          <a:xfrm>
            <a:off x="1795081" y="3312977"/>
            <a:ext cx="3385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92080425-F1AD-A034-5281-88276AC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87A4E-9D27-5632-689B-27A625F6F79F}"/>
              </a:ext>
            </a:extLst>
          </p:cNvPr>
          <p:cNvSpPr txBox="1"/>
          <p:nvPr/>
        </p:nvSpPr>
        <p:spPr>
          <a:xfrm>
            <a:off x="3390199" y="3051367"/>
            <a:ext cx="1634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total uncertainty of </a:t>
            </a:r>
            <a:br>
              <a:rPr lang="en-US" sz="1400" dirty="0">
                <a:solidFill>
                  <a:srgbClr val="A5A5A5"/>
                </a:solidFill>
              </a:rPr>
            </a:br>
            <a:r>
              <a:rPr lang="en-US" sz="1400" dirty="0">
                <a:solidFill>
                  <a:srgbClr val="A5A5A5"/>
                </a:solidFill>
              </a:rPr>
              <a:t>the 4 </a:t>
            </a:r>
            <a:r>
              <a:rPr lang="en-US" sz="1400" dirty="0" err="1">
                <a:solidFill>
                  <a:srgbClr val="A5A5A5"/>
                </a:solidFill>
              </a:rPr>
              <a:t>unfoldings</a:t>
            </a:r>
            <a:endParaRPr lang="en-US" sz="1400" dirty="0">
              <a:solidFill>
                <a:srgbClr val="A5A5A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30888-6CC5-8AEC-A292-42317F0BBB3C}"/>
              </a:ext>
            </a:extLst>
          </p:cNvPr>
          <p:cNvCxnSpPr>
            <a:cxnSpLocks/>
          </p:cNvCxnSpPr>
          <p:nvPr/>
        </p:nvCxnSpPr>
        <p:spPr>
          <a:xfrm flipH="1">
            <a:off x="2455817" y="3312977"/>
            <a:ext cx="934382" cy="18521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86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8B08-36C2-C80D-A7A9-4BF5ABF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Ray Air Shower – Muon Flux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6CCA5-91C4-36F4-79DA-DDC10A2EB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506590"/>
            <a:ext cx="7734106" cy="59862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7DD2-8F0C-2552-52A2-D5850AD0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8E758-85C0-E048-54D8-BBEECF49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31AA39-D4BB-F4AF-A9A2-48B51F1B0BE8}"/>
              </a:ext>
            </a:extLst>
          </p:cNvPr>
          <p:cNvSpPr/>
          <p:nvPr/>
        </p:nvSpPr>
        <p:spPr>
          <a:xfrm>
            <a:off x="399415" y="4680195"/>
            <a:ext cx="2381693" cy="754912"/>
          </a:xfrm>
          <a:prstGeom prst="round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DFA44-DBDE-1C2D-A7AE-6C532C2CD848}"/>
              </a:ext>
            </a:extLst>
          </p:cNvPr>
          <p:cNvSpPr txBox="1"/>
          <p:nvPr/>
        </p:nvSpPr>
        <p:spPr>
          <a:xfrm>
            <a:off x="3969834" y="349973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98205"/>
                </a:solidFill>
              </a:rPr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B5CBD-603B-4D92-8AFE-E01D508500E5}"/>
              </a:ext>
            </a:extLst>
          </p:cNvPr>
          <p:cNvSpPr txBox="1"/>
          <p:nvPr/>
        </p:nvSpPr>
        <p:spPr>
          <a:xfrm>
            <a:off x="8969147" y="3501191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conventional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7F0C20-53DB-F191-DABA-9C4C12505A55}"/>
              </a:ext>
            </a:extLst>
          </p:cNvPr>
          <p:cNvSpPr/>
          <p:nvPr/>
        </p:nvSpPr>
        <p:spPr>
          <a:xfrm>
            <a:off x="399415" y="5518272"/>
            <a:ext cx="2381693" cy="754912"/>
          </a:xfrm>
          <a:prstGeom prst="roundRect">
            <a:avLst/>
          </a:prstGeom>
          <a:solidFill>
            <a:srgbClr val="D98205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Prompt</a:t>
            </a:r>
            <a:r>
              <a:rPr lang="en-DE">
                <a:solidFill>
                  <a:schemeClr val="bg1"/>
                </a:solidFill>
              </a:rPr>
              <a:t> </a:t>
            </a:r>
            <a:r>
              <a:rPr lang="en-DE" dirty="0">
                <a:solidFill>
                  <a:schemeClr val="bg1"/>
                </a:solidFill>
              </a:rPr>
              <a:t>Muon: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„Rest“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669C-ACD3-4B3B-8F91-268FC83D512B}"/>
              </a:ext>
            </a:extLst>
          </p:cNvPr>
          <p:cNvSpPr txBox="1"/>
          <p:nvPr/>
        </p:nvSpPr>
        <p:spPr>
          <a:xfrm>
            <a:off x="399415" y="1873153"/>
            <a:ext cx="411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muon flux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 prompt and conventional </a:t>
            </a:r>
            <a:br>
              <a:rPr lang="en-US" dirty="0"/>
            </a:br>
            <a:r>
              <a:rPr lang="en-US" dirty="0"/>
              <a:t>component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BF03B50A-4BFA-F9D3-1FFB-FAEC8F5F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595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7BF3D-59FF-8801-3756-123D7ED1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4AA7-B614-79F2-FB00-1384E1E97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Sensitive to Prompt?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30F45-7EBD-F7A6-BFAF-DF2C64AAD2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58F97-C427-7170-B15B-24E42208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1FC0-B6CD-015C-EEE5-B1275EE1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BD89D52-0C8D-BC69-D362-B0520BEF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44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94D007E-DB9C-3282-EBD8-03852728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72"/>
            <a:ext cx="5852355" cy="428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AC43E-483C-10A5-E3AA-0EE6B776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15" y="1398672"/>
            <a:ext cx="5852355" cy="42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3495492" y="3788958"/>
            <a:ext cx="141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1165897" y="5371326"/>
            <a:ext cx="14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01519" y="4158290"/>
            <a:ext cx="180910" cy="447164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895520" y="4973444"/>
            <a:ext cx="2486909" cy="397882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2927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30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*with systematic uncertainties from effective area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6A2BFE-E577-8F19-AA26-4E1762F571BC}"/>
              </a:ext>
            </a:extLst>
          </p:cNvPr>
          <p:cNvSpPr/>
          <p:nvPr/>
        </p:nvSpPr>
        <p:spPr>
          <a:xfrm>
            <a:off x="40443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08E88-BF7B-C2AF-13E2-C11D85CF04D5}"/>
              </a:ext>
            </a:extLst>
          </p:cNvPr>
          <p:cNvSpPr txBox="1"/>
          <p:nvPr/>
        </p:nvSpPr>
        <p:spPr>
          <a:xfrm>
            <a:off x="9793968" y="3788958"/>
            <a:ext cx="16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5A0412-9DCA-0307-E6E4-D9DCC048DF0E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41875" y="4158290"/>
            <a:ext cx="711925" cy="58097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317333-0EF4-DFD4-4C4E-C18546EA289B}"/>
              </a:ext>
            </a:extLst>
          </p:cNvPr>
          <p:cNvSpPr txBox="1"/>
          <p:nvPr/>
        </p:nvSpPr>
        <p:spPr>
          <a:xfrm>
            <a:off x="8151542" y="1090284"/>
            <a:ext cx="309860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NO prompt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EBF1-8185-20D0-C841-C2075B5713C7}"/>
              </a:ext>
            </a:extLst>
          </p:cNvPr>
          <p:cNvSpPr txBox="1"/>
          <p:nvPr/>
        </p:nvSpPr>
        <p:spPr>
          <a:xfrm>
            <a:off x="1725033" y="1106769"/>
            <a:ext cx="27972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prompt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6866D-62C6-8049-2C30-D6FA88C2EC30}"/>
              </a:ext>
            </a:extLst>
          </p:cNvPr>
          <p:cNvSpPr txBox="1"/>
          <p:nvPr/>
        </p:nvSpPr>
        <p:spPr>
          <a:xfrm>
            <a:off x="3810240" y="6046630"/>
            <a:ext cx="495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Unfolding is sensitive to the prompt component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47E2-7E9C-ED88-3014-437293295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Flux Characterization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FCEE0-3622-5784-39ED-4EB99894E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E4491-8833-3DC8-CFC8-ED2B4FC0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4B7F3-EE7F-65CE-95D6-42C7B629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BAF80A0-496F-5CA4-2D7E-85542DEFA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68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6E41-477C-3EBE-09E6-7C92E550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Chi2 Likelihood Fit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74B942"/>
                    </a:solidFill>
                    <a:ea typeface="Cambria Math" panose="02040503050406030204" pitchFamily="18" charset="0"/>
                  </a:rPr>
                  <a:t>Fit normalizations</a:t>
                </a:r>
                <a:endParaRPr lang="de-DE" dirty="0">
                  <a:solidFill>
                    <a:srgbClr val="74B942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prompt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conv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minuit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de-DE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bias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stat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/>
              </a:p>
              <a:p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scipy</a:t>
                </a:r>
                <a:r>
                  <a:rPr lang="de-DE" dirty="0"/>
                  <a:t> </a:t>
                </a: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>
                    <a:solidFill>
                      <a:srgbClr val="74B942"/>
                    </a:solidFill>
                  </a:rPr>
                  <a:t>Significance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test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for</a:t>
                </a:r>
                <a:r>
                  <a:rPr lang="de-DE" dirty="0">
                    <a:solidFill>
                      <a:srgbClr val="74B942"/>
                    </a:solidFill>
                  </a:rPr>
                  <a:t> prompt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free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erfc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𝑇𝑆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</m:t>
                        </m:r>
                      </m:e>
                    </m:rad>
                  </m:oMath>
                </a14:m>
                <a:endParaRPr lang="de-DE" dirty="0"/>
              </a:p>
              <a:p>
                <a:pPr lvl="1"/>
                <a:endParaRPr lang="de-DE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BCF83-21C7-1B70-8AE1-CBD78838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D0B7-DEFB-4D99-0FE1-2115A2A9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917F33-1FCD-6ADB-7D90-BF1263D1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67" y="838842"/>
            <a:ext cx="5216434" cy="5310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62580B-B75B-0A4E-8683-CA48C5326FF1}"/>
              </a:ext>
            </a:extLst>
          </p:cNvPr>
          <p:cNvSpPr txBox="1"/>
          <p:nvPr/>
        </p:nvSpPr>
        <p:spPr>
          <a:xfrm>
            <a:off x="4142107" y="774164"/>
            <a:ext cx="117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theory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3FF8D8-D507-32E0-2085-0CE7A4A865F3}"/>
              </a:ext>
            </a:extLst>
          </p:cNvPr>
          <p:cNvCxnSpPr>
            <a:stCxn id="12" idx="1"/>
          </p:cNvCxnSpPr>
          <p:nvPr/>
        </p:nvCxnSpPr>
        <p:spPr>
          <a:xfrm flipH="1">
            <a:off x="4052377" y="928053"/>
            <a:ext cx="89730" cy="44733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EEDCB-CEEC-1C5D-C4D3-ECE6768E632D}"/>
              </a:ext>
            </a:extLst>
          </p:cNvPr>
          <p:cNvCxnSpPr>
            <a:cxnSpLocks/>
          </p:cNvCxnSpPr>
          <p:nvPr/>
        </p:nvCxnSpPr>
        <p:spPr>
          <a:xfrm>
            <a:off x="5167541" y="1030172"/>
            <a:ext cx="474617" cy="42248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Logo Cosmic Interacting Matters">
            <a:extLst>
              <a:ext uri="{FF2B5EF4-FFF2-40B4-BE49-F238E27FC236}">
                <a16:creationId xmlns:a16="http://schemas.microsoft.com/office/drawing/2014/main" id="{E313AB88-ED6E-70E3-E7DA-DC39ACD2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49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850A-FD72-0FF0-87BC-0B05FD3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090F-F94B-2C58-E1AD-9903A0733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3959E-410E-AB3C-CA7A-892805A34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598D-E7E0-B0D2-8B04-65EB154B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A035C-1AFA-79A1-4E44-4916F4F4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3ED8162-D987-6A21-D530-A76D33E4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61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724829" y="1594625"/>
            <a:ext cx="26700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>
                <a:hlinkClick r:id="rId4"/>
              </a:rPr>
              <a:t>ICRC PoS 281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E03-AD1E-15E0-962D-1411754CF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Unblinding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FFC01-5896-B635-84AE-161AC793C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FDC95-3427-B3F4-2529-4E23B411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8390-E82D-B389-D2CD-C1BC52B4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18C58FB-C7A6-C945-888E-12229A63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934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Unblinding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382722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b="1" dirty="0"/>
              <a:t>Unblinding plans</a:t>
            </a:r>
          </a:p>
          <a:p>
            <a:pPr lvl="1"/>
            <a:r>
              <a:rPr lang="en-US" dirty="0"/>
              <a:t>Unfold 12 years of data for IC86 from 2011 to 2022</a:t>
            </a:r>
          </a:p>
          <a:p>
            <a:pPr lvl="1"/>
            <a:r>
              <a:rPr lang="en-US" dirty="0"/>
              <a:t>Determine regularization strength on data</a:t>
            </a:r>
          </a:p>
          <a:p>
            <a:pPr lvl="1"/>
            <a:r>
              <a:rPr lang="en-US" dirty="0"/>
              <a:t>Perform unfolding on data</a:t>
            </a:r>
          </a:p>
          <a:p>
            <a:pPr lvl="2"/>
            <a:r>
              <a:rPr lang="en-US" dirty="0"/>
              <a:t>Build matrix on all 4 primary models</a:t>
            </a:r>
          </a:p>
          <a:p>
            <a:pPr lvl="2"/>
            <a:r>
              <a:rPr lang="en-US" dirty="0"/>
              <a:t>Fit prompt/conv normalization (significance) on all 4 </a:t>
            </a:r>
            <a:r>
              <a:rPr lang="en-US" dirty="0" err="1"/>
              <a:t>unfoldings</a:t>
            </a:r>
            <a:r>
              <a:rPr lang="en-US" dirty="0"/>
              <a:t> each</a:t>
            </a:r>
          </a:p>
          <a:p>
            <a:pPr lvl="2"/>
            <a:r>
              <a:rPr lang="en-US" dirty="0"/>
              <a:t>Build average of all 4 </a:t>
            </a:r>
            <a:r>
              <a:rPr lang="en-US" dirty="0" err="1"/>
              <a:t>unfoldings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nominal values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Post-unblinding checks</a:t>
            </a:r>
          </a:p>
          <a:p>
            <a:pPr lvl="1"/>
            <a:r>
              <a:rPr lang="en-US" dirty="0"/>
              <a:t>Check the data-MC agreement for proxy variable (leading energy)</a:t>
            </a:r>
          </a:p>
          <a:p>
            <a:pPr lvl="2"/>
            <a:r>
              <a:rPr lang="en-US" dirty="0"/>
              <a:t>Pre-fit (on the entire Snowstorm dataset)</a:t>
            </a:r>
          </a:p>
          <a:p>
            <a:pPr lvl="2"/>
            <a:r>
              <a:rPr lang="en-US" dirty="0"/>
              <a:t>Post-fit (re-weight to fitted systematics)</a:t>
            </a:r>
          </a:p>
          <a:p>
            <a:pPr lvl="1"/>
            <a:r>
              <a:rPr lang="en-US" dirty="0"/>
              <a:t>Divide total dataset in 3 subsets </a:t>
            </a:r>
            <a:r>
              <a:rPr lang="en-US" dirty="0" err="1"/>
              <a:t>á</a:t>
            </a:r>
            <a:r>
              <a:rPr lang="en-US" dirty="0"/>
              <a:t> 4 years to analyze systematic impacts over the years</a:t>
            </a:r>
          </a:p>
          <a:p>
            <a:pPr lvl="1"/>
            <a:r>
              <a:rPr lang="en-US" dirty="0"/>
              <a:t>Divide dataset into 4 seasons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Paper Proposal</a:t>
            </a:r>
          </a:p>
          <a:p>
            <a:pPr lvl="1"/>
            <a:r>
              <a:rPr lang="en-US" dirty="0"/>
              <a:t>Present status of forward folding in November</a:t>
            </a:r>
          </a:p>
          <a:p>
            <a:pPr lvl="2"/>
            <a:r>
              <a:rPr lang="en-US" dirty="0"/>
              <a:t>If results look promising </a:t>
            </a:r>
            <a:r>
              <a:rPr lang="en-US" dirty="0">
                <a:sym typeface="Wingdings" pitchFamily="2" charset="2"/>
              </a:rPr>
              <a:t> cross—checks can be done until end of January next year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Combined forward and unfolding paper: Discovery of prompt?</a:t>
            </a:r>
          </a:p>
          <a:p>
            <a:pPr lvl="2"/>
            <a:r>
              <a:rPr lang="en-US" dirty="0">
                <a:sym typeface="Wingdings" pitchFamily="2" charset="2"/>
              </a:rPr>
              <a:t>Elif, forward folding needs much more work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Unfolding paper: Measurement of muon flux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490162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0E25-ACAE-CFD9-4D8C-0D971F693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04B6D-FA48-E9DE-FB04-126CB3BFA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15BE-427C-68CA-F9CC-CADC3B42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D817B-5DB4-3CBF-B306-C9173D6B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5825CE2C-5C96-5B9F-E11C-EC29ED76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49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0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15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ACDF-D52A-9A97-AD75-D3BEC161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1B103A-712D-3BC7-32D2-3E6BFAAD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2" cy="4198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655A82-3443-6792-A998-BD8E5C5A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1" cy="4198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ADB01-D871-525F-057B-B3E1B526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19149-ED07-6894-8F91-EDC107AD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51ECB-4C59-9DBC-1245-D30EB685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B4D26-55A3-40CE-CD01-B2249AF62DBC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376CE-E5A4-5AB6-F1BF-FB3B45603D21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966E4-54DE-DE20-EB09-441CD25A6374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A2F565-D740-FF91-5F90-1194ABA8BC64}"/>
              </a:ext>
            </a:extLst>
          </p:cNvPr>
          <p:cNvSpPr txBox="1"/>
          <p:nvPr/>
        </p:nvSpPr>
        <p:spPr>
          <a:xfrm>
            <a:off x="3354866" y="66020"/>
            <a:ext cx="42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all permutations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9637F887-313C-C596-3EFA-A1D3F2B0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8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1CAE-0531-5462-66F6-C7C7013D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Statistics on Final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0CB-7DCC-3051-F029-FCC3CCF4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4EE64-3DDE-17CA-55AA-B041FFD0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3A2AF-2D4F-CC5E-8201-56B2C871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160"/>
            <a:ext cx="5658569" cy="44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D5F1E-8B68-1CE7-401F-45046550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21" y="1416610"/>
            <a:ext cx="5658569" cy="44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6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0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7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9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A842-6EF0-9096-18FA-7A6713D2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1B8-ED21-788D-B370-A9706394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D9A36-B618-BE97-8D58-6620CC93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0D11-7F37-BFBF-18B5-35C61BA7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5EFD9E1-7B99-FFAB-7F7A-15E3AB07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4593B-A15F-7072-3475-F5E70B2A5664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2712224-70DA-2C6B-0B0C-B8D60AFC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A5439E56-A730-F3AA-6806-801C0D71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88DB818A-8AEF-FDB8-DAD2-2DB5D78C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FAC2777A-B1AA-A96E-C14E-1D615BE7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C3D959-9C39-F313-475D-A5F4829C7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F995260A-25EA-358C-FC6A-4AFCB5088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48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34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F6A4-4420-BB06-F73E-07573EA2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3E0-CAA1-07F0-E804-BAA4C10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F4CD-B0BD-5BD3-8748-7BB083B2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3A73-CB1A-97EB-0988-FF06055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AB2FF6-E097-5FB3-5371-D2300765F9C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48008-F73C-43ED-2338-E924BA511D8B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602E1E-DB6B-7EB6-A798-97487EEF4765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88016B-B7C5-B699-1EC5-193315E88FEF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5D3FBC-8D67-48C9-FC06-37BA0F1DED44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384311-72A1-01D2-C857-F7AAE5EB2C0B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A4DB9-8E5C-A6D4-33F2-A92FBDF54727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4E1288-39C0-BD1E-2C45-409AAE083857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6CD4B5-346E-EDDC-60AA-F20E0D09067A}"/>
              </a:ext>
            </a:extLst>
          </p:cNvPr>
          <p:cNvSpPr/>
          <p:nvPr/>
        </p:nvSpPr>
        <p:spPr>
          <a:xfrm>
            <a:off x="175172" y="3952794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AA62B0-4996-7A81-316C-D87E79CBE54C}"/>
              </a:ext>
            </a:extLst>
          </p:cNvPr>
          <p:cNvSpPr/>
          <p:nvPr/>
        </p:nvSpPr>
        <p:spPr>
          <a:xfrm>
            <a:off x="176442" y="2115845"/>
            <a:ext cx="2033358" cy="1541755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</a:t>
            </a:r>
            <a:r>
              <a:rPr lang="en-DE" sz="1400">
                <a:solidFill>
                  <a:schemeClr val="tx2"/>
                </a:solidFill>
              </a:rPr>
              <a:t>100 EeV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Snowstorm</a:t>
            </a:r>
            <a:endParaRPr lang="en-DE" sz="1400" dirty="0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1B8C46-AE1A-3C74-BC33-F654BAC465BB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3AD02-F5AF-2F9A-BE66-59D1BC60F8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D161-56B0-E981-BAAE-89349E7F357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1C263-BDBA-6ADE-8891-133B7867A0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D124C-732E-A6A9-90F7-A52DB0D4818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3121" y="174960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CE5D0-4F6F-6D48-8552-94596D41A5A2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657600"/>
            <a:ext cx="2540" cy="29519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E0B541-1D5D-E8CB-1EE6-AF94C64C119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640B49-BB19-CE25-6172-C78136940749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17E4F-0C02-4604-92F1-764EE8F3EDE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598416-B322-FB4B-88F0-D2E74DCBF0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6CA844-BD65-015B-59CC-F2B3C6B94DB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E21649-5DDD-884C-BCBA-D467F3E8EE4A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2B604-BD35-E7F7-7D8B-30227028349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C219C180-324B-D18A-E2CC-91A70D52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152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3871-E0FC-14A6-AFA8-5058D223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 per Bin</a:t>
            </a:r>
          </a:p>
        </p:txBody>
      </p:sp>
      <p:pic>
        <p:nvPicPr>
          <p:cNvPr id="7" name="Content Placeholder 6" descr="A graph of energy and energy bin&#10;&#10;AI-generated content may be incorrect.">
            <a:extLst>
              <a:ext uri="{FF2B5EF4-FFF2-40B4-BE49-F238E27FC236}">
                <a16:creationId xmlns:a16="http://schemas.microsoft.com/office/drawing/2014/main" id="{34C031BE-A412-AC6E-B9B0-3B2B2C75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926" y="602178"/>
            <a:ext cx="7019395" cy="57541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20F1-E411-C95D-0B8E-B7A03911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61A85-D60D-C7A1-170C-9B8037EE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 descr="Logo Cosmic Interacting Matters">
            <a:extLst>
              <a:ext uri="{FF2B5EF4-FFF2-40B4-BE49-F238E27FC236}">
                <a16:creationId xmlns:a16="http://schemas.microsoft.com/office/drawing/2014/main" id="{2B7BC3AE-5058-8295-8992-B7334B7B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5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D7B3-3104-2A9D-3B3F-CB2A7515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H3a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ACBF-EDD6-9E4A-7066-3D853236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C31DA-8701-C2A5-B070-36B7847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B0DE4-EE05-C44B-950A-E4DD9970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521"/>
            <a:ext cx="4096164" cy="3086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80374-90DD-5EC3-CFCA-D2F27CEF4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64" y="901520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B803-D44F-B53F-76E2-B9A85961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B6DF7-FA0C-A127-08D1-CA4A86D6F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64" y="3771846"/>
            <a:ext cx="4096166" cy="3086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3DC28-F0B8-4299-91D3-FE6FC7347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329" y="2377847"/>
            <a:ext cx="3999671" cy="3219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8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534972A-CD21-9642-AEC9-4BE13E5A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35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4B90-6086-ABA6-CADB-55BB631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H4a Unfolding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520A-37CE-F7ED-6A5C-D01536C8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85E6C-0B60-C5FF-E16A-5D385EF0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9E92-81DA-F2EB-C8AC-0AAE910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2DCC-1835-BD92-72BA-F871A419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6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9FC2A-DA56-B14F-2E5B-473DB74B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96567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B99A7-6A28-8558-7FAC-47FD6A023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6"/>
            <a:ext cx="4096168" cy="3086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B558F-5419-1CEB-5ECA-7E6D4F4C4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6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D6407-F241-D1B9-6926-0CB989E5B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860" y="2359019"/>
            <a:ext cx="4034140" cy="3247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1D44B9E5-2A61-5793-4794-9564136E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31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0EC9-4FB0-6170-A86D-0D0C6158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GST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B313-4DED-F8C6-D9ED-6043C42E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D04F-F2D1-CD17-E6EC-F20D0AF9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1D31-757E-5C70-6207-4EF7C8A0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1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6942E-74A7-6147-0EFB-8379E699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89417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12AB5-4665-9D38-CC52-486AE548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17B60-7C32-9F9A-35E6-8417E97D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67845"/>
            <a:ext cx="4096165" cy="3086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C0B3F-9342-7470-4293-D35EEB7C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330" y="2360527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B2DBBF69-0B11-EB60-0817-6C2B5101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37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BF9A-26AF-C086-5930-676892F7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GSF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0F1EE-00D7-ACD1-2A4C-E2425448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AD0E1-C77C-B890-FD58-B8ACDCCF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24C29-3148-4E05-CDB3-97854B58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49"/>
            <a:ext cx="4096166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F3C39-9ECD-5B86-F089-7C32F6CD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6" y="889448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6E0EB-42B3-5A8F-3727-B5CE9AA0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7"/>
            <a:ext cx="4096167" cy="30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FBFEF-3B7C-31E7-5829-64E2927BE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5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91EAE-91F8-F78D-B71C-5B09E3D77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820" y="2318199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02943AC-5321-EC5C-99CD-DDD8FC8D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98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98CA-5C99-1441-1CD7-B07B04FE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Bias for All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9802-CF99-4EFC-864E-C07C0F0C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BBB84-6A71-E0DA-15CE-23434B79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9B12-E588-0F3B-B6C8-029DF54D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107440"/>
            <a:ext cx="3311978" cy="266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1E7E-D387-FEFB-30B8-06D0137E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107440"/>
            <a:ext cx="3311978" cy="2666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805A-84BB-8525-A731-1E9D0C7D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3773513"/>
            <a:ext cx="3311978" cy="2666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C338E-66F7-EA64-A841-C6BDF412C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773513"/>
            <a:ext cx="3311978" cy="2666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7B55C3-E44C-B05A-7F09-ED906F165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242" y="1666458"/>
            <a:ext cx="5162248" cy="4084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2B5D1-B3D2-B655-7CAB-6B3414D93D3D}"/>
              </a:ext>
            </a:extLst>
          </p:cNvPr>
          <p:cNvSpPr txBox="1"/>
          <p:nvPr/>
        </p:nvSpPr>
        <p:spPr>
          <a:xfrm>
            <a:off x="9154442" y="1345782"/>
            <a:ext cx="1077090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9D6C7-D29E-224F-B82F-4AC9121D3D83}"/>
              </a:ext>
            </a:extLst>
          </p:cNvPr>
          <p:cNvSpPr txBox="1"/>
          <p:nvPr/>
        </p:nvSpPr>
        <p:spPr>
          <a:xfrm>
            <a:off x="7424057" y="5889171"/>
            <a:ext cx="402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7A80F31-6854-22F1-82FF-40B6F39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26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2E1D99-0A12-E724-6DC5-3C33BB77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1" cy="4198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478078-E382-6060-7061-0C5FCCC5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0" cy="419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40CA1-60AD-D64B-56DC-00E8A203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203AF-CB35-351D-C465-541BAB6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7543-DBB5-BC44-6FBC-37AE6C37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94B91-1957-F31C-46AD-E6F6EA2DC2AD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88E6D-C529-6FC3-72CB-C67AEB062D48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C5576-0B09-1F99-238E-53A6D4608FAD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8F034E-8832-8043-104A-CA6D0D1953C9}"/>
              </a:ext>
            </a:extLst>
          </p:cNvPr>
          <p:cNvSpPr txBox="1"/>
          <p:nvPr/>
        </p:nvSpPr>
        <p:spPr>
          <a:xfrm>
            <a:off x="3354866" y="66020"/>
            <a:ext cx="630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H3a </a:t>
            </a:r>
            <a:r>
              <a:rPr lang="en-US" dirty="0">
                <a:solidFill>
                  <a:srgbClr val="A5A5A5"/>
                </a:solidFill>
              </a:rPr>
              <a:t>because H3a matrix was used here</a:t>
            </a:r>
          </a:p>
        </p:txBody>
      </p:sp>
      <p:pic>
        <p:nvPicPr>
          <p:cNvPr id="18" name="Picture 2" descr="Logo Cosmic Interacting Matters">
            <a:extLst>
              <a:ext uri="{FF2B5EF4-FFF2-40B4-BE49-F238E27FC236}">
                <a16:creationId xmlns:a16="http://schemas.microsoft.com/office/drawing/2014/main" id="{55FA0544-E18A-50A6-646E-55DFE102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18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73-06AE-D174-D7FA-163948018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Data—MC Pre/Post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F2DF0-BC89-C37E-45D4-8C8A4F3B5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0088-3991-3BFA-FD12-21E5FBE4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94BA-761C-0588-4770-BD93365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70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DD31-AF38-8AE0-337D-418A41A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Data-MC: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3C83-4159-87C5-5481-333EAA16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3D29D-2619-D884-E63A-27E3B82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4EE4F-F8A6-7EC6-0EFB-DFAEDF5C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132"/>
            <a:ext cx="5533649" cy="4042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31977-DE9B-834B-E983-82BDDFD2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40" y="1687131"/>
            <a:ext cx="5533650" cy="4042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F25827-CED4-E57A-6C1F-3E3E9562CF53}"/>
              </a:ext>
            </a:extLst>
          </p:cNvPr>
          <p:cNvSpPr txBox="1"/>
          <p:nvPr/>
        </p:nvSpPr>
        <p:spPr>
          <a:xfrm>
            <a:off x="2614883" y="1582597"/>
            <a:ext cx="78438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Pre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69E0-E076-25CB-53D8-D1B49A0BEB8E}"/>
              </a:ext>
            </a:extLst>
          </p:cNvPr>
          <p:cNvSpPr txBox="1"/>
          <p:nvPr/>
        </p:nvSpPr>
        <p:spPr>
          <a:xfrm>
            <a:off x="9140523" y="1582597"/>
            <a:ext cx="873188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Post 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26399-CD11-1968-DE21-F63A87E35B70}"/>
              </a:ext>
            </a:extLst>
          </p:cNvPr>
          <p:cNvSpPr txBox="1"/>
          <p:nvPr/>
        </p:nvSpPr>
        <p:spPr>
          <a:xfrm>
            <a:off x="1192218" y="5834515"/>
            <a:ext cx="362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entire Snowstorm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DC632-BD40-54AF-83A5-2F0F73FE0806}"/>
              </a:ext>
            </a:extLst>
          </p:cNvPr>
          <p:cNvSpPr txBox="1"/>
          <p:nvPr/>
        </p:nvSpPr>
        <p:spPr>
          <a:xfrm>
            <a:off x="7210159" y="5834514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re-weight to best fit systematics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D8E71516-6992-AB06-F895-86199CCE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2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0965-A9CF-44A6-1FA4-F32FA887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9479-E8A5-FB64-654A-58BC89F9D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56C9-6AA6-D595-3592-9E160A90B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291A-8B2C-7B5A-DE32-382B3E0E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D414D-A8D8-C4BA-83C0-0DEE7716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A9F4B5E-F011-98E7-9FFD-B22E1F28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04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8B01-2E46-3F95-9D2C-9F5AD96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53CAF-6E1C-2A41-C1AB-43383313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99" y="66918"/>
            <a:ext cx="9614118" cy="67910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C3CF-C93C-B7E6-B804-016F5F46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06B70-55DD-7A6F-BF13-8E006EC9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514A8-0B31-B900-DE51-A1D188EEF1C4}"/>
              </a:ext>
            </a:extLst>
          </p:cNvPr>
          <p:cNvSpPr txBox="1"/>
          <p:nvPr/>
        </p:nvSpPr>
        <p:spPr>
          <a:xfrm>
            <a:off x="6019800" y="1106658"/>
            <a:ext cx="2965877" cy="677108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3800" dirty="0"/>
              <a:t>Minuit output</a:t>
            </a:r>
          </a:p>
        </p:txBody>
      </p:sp>
    </p:spTree>
    <p:extLst>
      <p:ext uri="{BB962C8B-B14F-4D97-AF65-F5344CB8AC3E}">
        <p14:creationId xmlns:p14="http://schemas.microsoft.com/office/powerpoint/2010/main" val="247763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06598-420D-AE75-3B57-7776BE45D96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E578A-54B6-B4CC-FF1B-2CFFDB26D3D8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674148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8B0-4A98-27CB-699E-19D0D012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ECD4C8-079C-3F91-2A07-52EBFD1F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6702" y="471035"/>
            <a:ext cx="6727796" cy="5068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77BCB-25A8-ACAC-A0CE-A5E3326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D54C-3071-4792-E6A0-063326DE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4BF6-2DE9-CADF-3C87-A05A8C33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8BBB880-9966-66DD-2E1E-46326C02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FE002-055C-4318-A601-C6BAD79A7977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5EA1A-FA3F-0982-DA1F-DD7AB11C8206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5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A3FA9A-162B-58EC-BFE3-738831B79FBB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F66261-C19B-D188-1B40-83E00B24AF30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B9C12329-ABCC-E576-B487-99640817B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0AD5E0-6280-9048-1357-B1DA049370AD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27FD38-E3D2-4E49-E396-985DD73866B2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6953-0FC5-7ACB-CBE8-F417FF268EC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7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CA86-E182-E191-6A26-68A6B4A4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CORSIKA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5DD6-70DD-44FD-D997-1990BF749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history </a:t>
            </a:r>
            <a:r>
              <a:rPr lang="en-US" dirty="0">
                <a:sym typeface="Wingdings" pitchFamily="2" charset="2"/>
              </a:rPr>
              <a:t> get muon parent information</a:t>
            </a:r>
          </a:p>
          <a:p>
            <a:r>
              <a:rPr lang="en-US" dirty="0">
                <a:sym typeface="Wingdings" pitchFamily="2" charset="2"/>
              </a:rPr>
              <a:t>Official </a:t>
            </a:r>
            <a:r>
              <a:rPr lang="en-US" dirty="0" err="1">
                <a:sym typeface="Wingdings" pitchFamily="2" charset="2"/>
              </a:rPr>
              <a:t>iceprod</a:t>
            </a:r>
            <a:r>
              <a:rPr lang="en-US" dirty="0">
                <a:sym typeface="Wingdings" pitchFamily="2" charset="2"/>
              </a:rPr>
              <a:t> datasets: 22774 – 8 </a:t>
            </a:r>
          </a:p>
          <a:p>
            <a:r>
              <a:rPr lang="en-US" dirty="0">
                <a:sym typeface="Wingdings" pitchFamily="2" charset="2"/>
              </a:rPr>
              <a:t>Primary energy: </a:t>
            </a:r>
            <a:r>
              <a:rPr lang="de-DE" dirty="0"/>
              <a:t>10 </a:t>
            </a:r>
            <a:r>
              <a:rPr lang="de-DE" dirty="0" err="1"/>
              <a:t>TeV</a:t>
            </a:r>
            <a:r>
              <a:rPr lang="de-DE" dirty="0"/>
              <a:t> – 1e11 </a:t>
            </a:r>
            <a:r>
              <a:rPr lang="de-DE" dirty="0" err="1"/>
              <a:t>GeV</a:t>
            </a:r>
            <a:endParaRPr lang="de-DE" dirty="0"/>
          </a:p>
          <a:p>
            <a:r>
              <a:rPr lang="de-DE" dirty="0"/>
              <a:t>HIM: SIBYLL 2.3d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FF12E-4487-096E-CB58-EA3ACCC4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AB28D-FEB8-BAB6-A99C-7683A4BD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0E67E-E67C-ED87-0504-9CB4FBCF94D1}"/>
              </a:ext>
            </a:extLst>
          </p:cNvPr>
          <p:cNvSpPr txBox="1"/>
          <p:nvPr/>
        </p:nvSpPr>
        <p:spPr>
          <a:xfrm>
            <a:off x="5575610" y="6400412"/>
            <a:ext cx="506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*22875 is simulated from 600 GeV – 10 TeV, but not used in this analysis</a:t>
            </a:r>
          </a:p>
          <a:p>
            <a:r>
              <a:rPr lang="en-US" sz="1200" dirty="0">
                <a:solidFill>
                  <a:srgbClr val="A5A5A5"/>
                </a:solidFill>
                <a:sym typeface="Wingdings" pitchFamily="2" charset="2"/>
              </a:rPr>
              <a:t> from the simulated statistics, no event made it into the final selection stage</a:t>
            </a:r>
            <a:endParaRPr lang="en-US" sz="1200" dirty="0">
              <a:solidFill>
                <a:srgbClr val="A5A5A5"/>
              </a:solidFill>
            </a:endParaRP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D4B7F7D2-0C09-6E69-E302-6D2B4C9A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7" y="2687445"/>
            <a:ext cx="4750590" cy="3579212"/>
          </a:xfrm>
          <a:prstGeom prst="rect">
            <a:avLst/>
          </a:prstGeom>
        </p:spPr>
      </p:pic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6A8B29FC-CD80-8358-B90B-5CC4BF09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10" y="2687445"/>
            <a:ext cx="4750590" cy="3579212"/>
          </a:xfrm>
          <a:prstGeom prst="rect">
            <a:avLst/>
          </a:prstGeom>
        </p:spPr>
      </p:pic>
      <p:pic>
        <p:nvPicPr>
          <p:cNvPr id="9" name="Picture 8" descr="A red and black tree&#10;&#10;Description automatically generated">
            <a:extLst>
              <a:ext uri="{FF2B5EF4-FFF2-40B4-BE49-F238E27FC236}">
                <a16:creationId xmlns:a16="http://schemas.microsoft.com/office/drawing/2014/main" id="{4D783631-07E5-A802-062B-A06C740B2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55" y="42580"/>
            <a:ext cx="1373572" cy="2747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D4BF8-B0CF-C89C-15F0-F8A1007115D6}"/>
              </a:ext>
            </a:extLst>
          </p:cNvPr>
          <p:cNvSpPr txBox="1"/>
          <p:nvPr/>
        </p:nvSpPr>
        <p:spPr>
          <a:xfrm>
            <a:off x="7807826" y="1482932"/>
            <a:ext cx="4266361" cy="338554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Leading muon = most energetic muon in a bundle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A7DEF-1A29-77E2-6921-A193A92B3F52}"/>
              </a:ext>
            </a:extLst>
          </p:cNvPr>
          <p:cNvSpPr txBox="1"/>
          <p:nvPr/>
        </p:nvSpPr>
        <p:spPr>
          <a:xfrm>
            <a:off x="4163557" y="3757085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6DBEA-4716-0B7D-B8C4-3A4ADCE83334}"/>
              </a:ext>
            </a:extLst>
          </p:cNvPr>
          <p:cNvSpPr txBox="1"/>
          <p:nvPr/>
        </p:nvSpPr>
        <p:spPr>
          <a:xfrm>
            <a:off x="10237253" y="3642201"/>
            <a:ext cx="764697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1C5D5BAE-B81A-EC60-B291-6F9D5F2E7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80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BFC9-7C47-F9C7-D08A-9BD7A70B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 cos(zenith)</a:t>
            </a:r>
          </a:p>
        </p:txBody>
      </p:sp>
      <p:pic>
        <p:nvPicPr>
          <p:cNvPr id="7" name="Content Placeholder 6" descr="A graph of a function&#10;&#10;AI-generated content may be incorrect.">
            <a:extLst>
              <a:ext uri="{FF2B5EF4-FFF2-40B4-BE49-F238E27FC236}">
                <a16:creationId xmlns:a16="http://schemas.microsoft.com/office/drawing/2014/main" id="{0959945A-EB3B-5B0B-BEF2-7EE3CA076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48" y="1108075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EAE2-3CFE-8F25-6765-1C1F5CC4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6065-6ABE-FB6F-F5CF-877031BE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28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" y="1356360"/>
            <a:ext cx="5973039" cy="43706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149F675-22AB-14B5-71CB-215DB66E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54" y="1356360"/>
            <a:ext cx="5973040" cy="43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6D5-A1ED-7DE0-4277-A559F6E5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Energy at Surface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1459795-1981-5B74-CE39-AE5A9335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37" y="1160765"/>
            <a:ext cx="5771197" cy="4348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E948-F293-8C51-1B09-A05A0780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D90C5-239C-FBF5-55AC-79A36F27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9" name="Picture 8" descr="A graph of energy and power&#10;&#10;AI-generated content may be incorrect.">
            <a:extLst>
              <a:ext uri="{FF2B5EF4-FFF2-40B4-BE49-F238E27FC236}">
                <a16:creationId xmlns:a16="http://schemas.microsoft.com/office/drawing/2014/main" id="{C43ACCEA-1306-D9E7-CDBA-02B95E6B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1" y="1160765"/>
            <a:ext cx="5771199" cy="4348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B8154-06CF-5D80-82CF-207322C34AE5}"/>
              </a:ext>
            </a:extLst>
          </p:cNvPr>
          <p:cNvSpPr txBox="1"/>
          <p:nvPr/>
        </p:nvSpPr>
        <p:spPr>
          <a:xfrm>
            <a:off x="2631065" y="1067383"/>
            <a:ext cx="1106585" cy="369332"/>
          </a:xfrm>
          <a:prstGeom prst="rect">
            <a:avLst/>
          </a:prstGeom>
          <a:solidFill>
            <a:srgbClr val="74B8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FC808-3750-D1F4-1C48-3CFA995A2D99}"/>
              </a:ext>
            </a:extLst>
          </p:cNvPr>
          <p:cNvSpPr txBox="1"/>
          <p:nvPr/>
        </p:nvSpPr>
        <p:spPr>
          <a:xfrm>
            <a:off x="9702870" y="1067382"/>
            <a:ext cx="1056443" cy="369332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D9AB5-ADE2-EAB8-0E10-9D0BA6097395}"/>
              </a:ext>
            </a:extLst>
          </p:cNvPr>
          <p:cNvSpPr txBox="1"/>
          <p:nvPr/>
        </p:nvSpPr>
        <p:spPr>
          <a:xfrm>
            <a:off x="3308684" y="5798145"/>
            <a:ext cx="6922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Leading Muon: most energetic muon in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Signal: sum of all muons of ”signal” 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Background: sum of all muons of coincident primaries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0636EF1A-ADA5-A71B-82B4-973306D69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06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112F-282D-CD80-5E41-5D6A7C7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Coincidence: Muons on Event Level</a:t>
            </a:r>
          </a:p>
        </p:txBody>
      </p:sp>
      <p:pic>
        <p:nvPicPr>
          <p:cNvPr id="7" name="Content Placeholder 6" descr="A graph with blue lines&#10;&#10;AI-generated content may be incorrect.">
            <a:extLst>
              <a:ext uri="{FF2B5EF4-FFF2-40B4-BE49-F238E27FC236}">
                <a16:creationId xmlns:a16="http://schemas.microsoft.com/office/drawing/2014/main" id="{FE8FB056-FCCE-8048-6863-2D665932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395"/>
            <a:ext cx="5882982" cy="44323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57C-59DF-9529-4EB2-C7132C56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B603-0EF9-0932-1F24-491E8728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pic>
        <p:nvPicPr>
          <p:cNvPr id="9" name="Picture 8" descr="A graph of a graph of a solar energy&#10;&#10;AI-generated content may be incorrect.">
            <a:extLst>
              <a:ext uri="{FF2B5EF4-FFF2-40B4-BE49-F238E27FC236}">
                <a16:creationId xmlns:a16="http://schemas.microsoft.com/office/drawing/2014/main" id="{256DDD4C-B9B2-0EA7-7635-E44C823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919450"/>
            <a:ext cx="5882982" cy="442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2209A-9363-1BC5-E842-7DCAB7F46BAA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9EE2-F49C-ABAD-8363-42DE1A9FFD4D}"/>
              </a:ext>
            </a:extLst>
          </p:cNvPr>
          <p:cNvSpPr txBox="1"/>
          <p:nvPr/>
        </p:nvSpPr>
        <p:spPr>
          <a:xfrm>
            <a:off x="3170308" y="5479722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43C5A-2144-8FC0-B263-23011059657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CDDEAD-713F-AD39-AB55-8B0D9D500F2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D1BDC4-15D2-25CC-0000-8090FC2FB8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567A7-F922-20C7-F6FF-56140B54C5B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87308" y="4776537"/>
            <a:ext cx="2552745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3A9D5-CE3E-DADB-DD00-58D0EA90C4F0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985267-E33F-B9CA-9CD6-D842BB866F52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064B94-5131-A79E-1DD8-EDA629107EA9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2400C1-F697-C17C-B20C-2AF1D695D222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1DD9F33F-06D0-4E23-226B-5500456C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57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E8CA-C0E2-3C9A-CEA4-3628271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E4057-447D-8851-14CE-7910DD46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0.84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0.68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0.58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0.02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Networks 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CF68-F440-BD7B-9204-67C325FA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A1421-D119-A145-247E-4F9F588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 descr="Logo Cosmic Interacting Matters">
            <a:extLst>
              <a:ext uri="{FF2B5EF4-FFF2-40B4-BE49-F238E27FC236}">
                <a16:creationId xmlns:a16="http://schemas.microsoft.com/office/drawing/2014/main" id="{3ACAE2A4-3BE8-FE2D-0A88-94478813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41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6E2-D4CA-9CE9-8106-76705DE8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Coincident Events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D0D1-2F78-EB48-5D56-5001D75E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39568"/>
            <a:ext cx="4098621" cy="29921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1D14-ECDF-12E0-F537-D04C73C0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AE523-6E5B-6FFB-FD42-58A8A725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E7634-E283-4761-22B7-89AEFA7117BA}"/>
              </a:ext>
            </a:extLst>
          </p:cNvPr>
          <p:cNvSpPr txBox="1"/>
          <p:nvPr/>
        </p:nvSpPr>
        <p:spPr>
          <a:xfrm>
            <a:off x="698810" y="1165739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background event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3BC94-2FC9-8C68-D969-FEFF85D7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21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/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&lt; 0.1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blipFill>
                <a:blip r:embed="rId4"/>
                <a:stretch>
                  <a:fillRect l="-418" t="-8511" r="-167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FDD3526-964B-6F86-A009-A393677B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869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/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&gt; 0.1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blipFill>
                <a:blip r:embed="rId6"/>
                <a:stretch>
                  <a:fillRect l="-420" t="-8511" r="-210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6239D4-742F-70CD-3A42-634C6F3427A1}"/>
              </a:ext>
            </a:extLst>
          </p:cNvPr>
          <p:cNvSpPr txBox="1"/>
          <p:nvPr/>
        </p:nvSpPr>
        <p:spPr>
          <a:xfrm>
            <a:off x="3833768" y="5878440"/>
            <a:ext cx="607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B842"/>
                </a:solidFill>
              </a:rPr>
              <a:t>sufficient energy reconstruction for events with background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98ADD-1FDF-1ED5-4E3A-D07F9824C81D}"/>
              </a:ext>
            </a:extLst>
          </p:cNvPr>
          <p:cNvCxnSpPr>
            <a:cxnSpLocks/>
          </p:cNvCxnSpPr>
          <p:nvPr/>
        </p:nvCxnSpPr>
        <p:spPr>
          <a:xfrm flipV="1">
            <a:off x="8610600" y="4899171"/>
            <a:ext cx="415954" cy="979269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95AEDAAD-E1BC-6732-B2E9-078D1FA8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13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1109-151B-80FF-533A-1D08FD10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Impact of Hadronic Interaction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B4B12-C223-3612-510A-794974326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777" y="1343613"/>
            <a:ext cx="5868714" cy="42943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D5C1-D848-899A-84CA-D952F48F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77FE-91FC-6C0C-8B41-62C0DC16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9E705-766B-8D89-ED9B-18815362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" y="1343614"/>
            <a:ext cx="5868714" cy="4294344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640D1FE8-08E0-8E51-310B-911FAFD5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F3DFA-22E4-EF22-1C81-9A699EC244FD}"/>
              </a:ext>
            </a:extLst>
          </p:cNvPr>
          <p:cNvSpPr txBox="1"/>
          <p:nvPr/>
        </p:nvSpPr>
        <p:spPr>
          <a:xfrm>
            <a:off x="3601844" y="5631366"/>
            <a:ext cx="4092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Not all hadronic models include charm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Impact of HIM smaller than CRM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Hadronic Model impact is negligible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B581D-AF3D-7299-0AF9-35B6F740766A}"/>
              </a:ext>
            </a:extLst>
          </p:cNvPr>
          <p:cNvSpPr txBox="1"/>
          <p:nvPr/>
        </p:nvSpPr>
        <p:spPr>
          <a:xfrm>
            <a:off x="2209800" y="1044330"/>
            <a:ext cx="2071080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CR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1BA56-9EE7-9200-FED5-5899F017972A}"/>
              </a:ext>
            </a:extLst>
          </p:cNvPr>
          <p:cNvSpPr txBox="1"/>
          <p:nvPr/>
        </p:nvSpPr>
        <p:spPr>
          <a:xfrm>
            <a:off x="8317158" y="1040861"/>
            <a:ext cx="2548262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</a:t>
            </a:r>
            <a:r>
              <a:rPr lang="en-US" dirty="0" err="1"/>
              <a:t>Haronic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40511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247EF-CC5C-932C-2830-9B3A4B08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36F3-089E-97D0-2EE2-680ED4EAA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3696B-9EAF-BC20-8D03-A8615C704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C267-9DDD-FAB7-7D8F-2D9E5EB5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F750B-D996-EE4D-E6B2-C98BB987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FC8EBF9-5ACC-D0B7-530B-297391B1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912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3E2F-C51E-CEB2-355D-74B36D6E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Reconstruction: EPOS-LHC vs SIBYLL 2.3d [Level 5]</a:t>
            </a:r>
          </a:p>
        </p:txBody>
      </p:sp>
      <p:pic>
        <p:nvPicPr>
          <p:cNvPr id="7" name="Content Placeholder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6DB5935-FB15-02E0-60CD-75C4254E7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32586"/>
            <a:ext cx="5726805" cy="41905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4395-18CD-4F8D-6A96-6DD955C4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794B9-7011-DA63-EA7A-90664177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9" name="Picture 8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EBC4E6C8-9431-F5BF-E67C-E00B1923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95" y="1532586"/>
            <a:ext cx="5726806" cy="419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42E1C-11D5-B05F-884B-C10420EC312C}"/>
              </a:ext>
            </a:extLst>
          </p:cNvPr>
          <p:cNvSpPr txBox="1"/>
          <p:nvPr/>
        </p:nvSpPr>
        <p:spPr>
          <a:xfrm>
            <a:off x="2055751" y="1163254"/>
            <a:ext cx="110857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EPOS-LHC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49218-A88E-6D15-B44E-7671F669C3DC}"/>
              </a:ext>
            </a:extLst>
          </p:cNvPr>
          <p:cNvSpPr txBox="1"/>
          <p:nvPr/>
        </p:nvSpPr>
        <p:spPr>
          <a:xfrm>
            <a:off x="8610600" y="1163254"/>
            <a:ext cx="1241045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SIBYLL 2.3d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63E22-7824-DA0F-5162-932F5F9B7C35}"/>
              </a:ext>
            </a:extLst>
          </p:cNvPr>
          <p:cNvSpPr txBox="1"/>
          <p:nvPr/>
        </p:nvSpPr>
        <p:spPr>
          <a:xfrm>
            <a:off x="538480" y="5548072"/>
            <a:ext cx="405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IceTop</a:t>
            </a:r>
            <a:r>
              <a:rPr lang="en-US" dirty="0"/>
              <a:t> simulations for proton and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23198 and 23201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energy &gt; 1e7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3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5F98-57DD-4249-6781-10E46809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Reconstructions</a:t>
            </a:r>
          </a:p>
        </p:txBody>
      </p:sp>
      <p:pic>
        <p:nvPicPr>
          <p:cNvPr id="7" name="Content Placeholder 6" descr="A graph of a graph showing a number of numbers&#10;&#10;AI-generated content may be incorrect.">
            <a:extLst>
              <a:ext uri="{FF2B5EF4-FFF2-40B4-BE49-F238E27FC236}">
                <a16:creationId xmlns:a16="http://schemas.microsoft.com/office/drawing/2014/main" id="{BBC00F1C-307D-BFEC-07B2-74EBA4C5A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992" y="1197451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6CD9A-3515-F769-8DC3-DB6F790D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71166-05A6-F8F2-1B0C-129ACC26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95489B4-E050-2C86-9210-9CC0F052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5" y="3213356"/>
            <a:ext cx="4399716" cy="3230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4FC881-1454-C61B-1301-6E950042DE9C}"/>
              </a:ext>
            </a:extLst>
          </p:cNvPr>
          <p:cNvSpPr txBox="1"/>
          <p:nvPr/>
        </p:nvSpPr>
        <p:spPr>
          <a:xfrm>
            <a:off x="627017" y="1371600"/>
            <a:ext cx="40450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dnn_reco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on multiple CORSIKA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/ 9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SplitInIceDSTPulses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6000ns pulse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Energies, directions, track geometries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0D782-0E75-8A6D-7624-83D23F7F0FC4}"/>
              </a:ext>
            </a:extLst>
          </p:cNvPr>
          <p:cNvSpPr txBox="1"/>
          <p:nvPr/>
        </p:nvSpPr>
        <p:spPr>
          <a:xfrm>
            <a:off x="9117656" y="3457218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89F525A7-615A-D635-07AC-FFB9C4FF4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47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38FF-8B00-87E5-7257-C7193163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229-7158-7422-9A03-481EA5E08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C72FC-96E9-B27E-372D-B91FD6934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B0DC8-F154-CBE6-550D-04A3802F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4916C-97B9-87D5-8546-9868774D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599C563-9A2E-1F6A-B24B-E861A28F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53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18607</TotalTime>
  <Words>3409</Words>
  <Application>Microsoft Macintosh PowerPoint</Application>
  <PresentationFormat>Widescreen</PresentationFormat>
  <Paragraphs>676</Paragraphs>
  <Slides>70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Unblinding Request:  Unfolding the Atmospheric Muon Flux with IceCube    Pascal Gutjahr  </vt:lpstr>
      <vt:lpstr>Cosmic Ray Air Shower – Muon Flux</vt:lpstr>
      <vt:lpstr>Goal: Measure Muon Flux at Surface</vt:lpstr>
      <vt:lpstr>Overview</vt:lpstr>
      <vt:lpstr>Simulation</vt:lpstr>
      <vt:lpstr>New CORSIKA Simulation</vt:lpstr>
      <vt:lpstr>Reconstruction</vt:lpstr>
      <vt:lpstr>CNN Reconstructions</vt:lpstr>
      <vt:lpstr>Selection</vt:lpstr>
      <vt:lpstr>Selection</vt:lpstr>
      <vt:lpstr>Unfolding</vt:lpstr>
      <vt:lpstr>Unfolding in a nutshell </vt:lpstr>
      <vt:lpstr>SnowStrom In-Ice Systematics</vt:lpstr>
      <vt:lpstr>Event Rate to Flux  Effective Area</vt:lpstr>
      <vt:lpstr>Regularization</vt:lpstr>
      <vt:lpstr>“Method Bias”</vt:lpstr>
      <vt:lpstr>Uncertainties: “Unfolding Bias”</vt:lpstr>
      <vt:lpstr>Include Uncertainties</vt:lpstr>
      <vt:lpstr>Nominal / Best Fit  Average of 4 Unfoldings</vt:lpstr>
      <vt:lpstr>Sensitive to Prompt?</vt:lpstr>
      <vt:lpstr>Prediction: 12 Years of IceCube Data Unfolding</vt:lpstr>
      <vt:lpstr>Flux Characterization</vt:lpstr>
      <vt:lpstr>Chi2 Likelihood Fit</vt:lpstr>
      <vt:lpstr>Burnsample Unfolding</vt:lpstr>
      <vt:lpstr>Burnsample Unfolding</vt:lpstr>
      <vt:lpstr>Unblinding Plan</vt:lpstr>
      <vt:lpstr>Unblinding Proposal</vt:lpstr>
      <vt:lpstr>Backup</vt:lpstr>
      <vt:lpstr>CORSIKA 7 vs. MCEq</vt:lpstr>
      <vt:lpstr>12 Years Prediction</vt:lpstr>
      <vt:lpstr>MC Statistics on Final Level</vt:lpstr>
      <vt:lpstr>Input data per DOM</vt:lpstr>
      <vt:lpstr>Reconstructed properties</vt:lpstr>
      <vt:lpstr>Energy Reconstructions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Level5: quality cuts</vt:lpstr>
      <vt:lpstr>Uncertainties per Bin</vt:lpstr>
      <vt:lpstr>H3a Unfolding Bias</vt:lpstr>
      <vt:lpstr>H4a Unfolding Bias</vt:lpstr>
      <vt:lpstr>GST Unfolding Bias</vt:lpstr>
      <vt:lpstr>GSF Unfolding Bias</vt:lpstr>
      <vt:lpstr>Unfolding Bias for All Models</vt:lpstr>
      <vt:lpstr>12 Years Prediction</vt:lpstr>
      <vt:lpstr>Data—MC Pre/Post Fit</vt:lpstr>
      <vt:lpstr>Data-MC: Burnsample</vt:lpstr>
      <vt:lpstr>PowerPoint Presentation</vt:lpstr>
      <vt:lpstr>Muon Flux Unfolding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Burnsample Unfolding</vt:lpstr>
      <vt:lpstr>Determine Regularization</vt:lpstr>
      <vt:lpstr>Bundle Energy Reconstruction</vt:lpstr>
      <vt:lpstr>Cosmic ray flux</vt:lpstr>
      <vt:lpstr>Air shower – 10 TeV</vt:lpstr>
      <vt:lpstr>Prompt atmospheric muons and neutrinos</vt:lpstr>
      <vt:lpstr>CORSIKA 7 tagging and MCEq comparison</vt:lpstr>
      <vt:lpstr>Final Level cos(zenith)</vt:lpstr>
      <vt:lpstr>MCEq vs CORSIKA</vt:lpstr>
      <vt:lpstr>Muon Energy at Surface</vt:lpstr>
      <vt:lpstr>Coincidence: Muons on Event Level</vt:lpstr>
      <vt:lpstr>Estimate Rates with H3a</vt:lpstr>
      <vt:lpstr>Reconstructions: Coincident Events</vt:lpstr>
      <vt:lpstr>Estimate Impact of Hadronic Interaction Model</vt:lpstr>
      <vt:lpstr>Reconstruction: EPOS-LHC vs SIBYLL 2.3d [Level 5]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521</cp:revision>
  <cp:lastPrinted>2024-03-17T23:23:36Z</cp:lastPrinted>
  <dcterms:created xsi:type="dcterms:W3CDTF">2023-09-19T10:10:31Z</dcterms:created>
  <dcterms:modified xsi:type="dcterms:W3CDTF">2025-11-12T23:16:17Z</dcterms:modified>
</cp:coreProperties>
</file>